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71"/>
    <p:restoredTop sz="94690"/>
  </p:normalViewPr>
  <p:slideViewPr>
    <p:cSldViewPr snapToGrid="0">
      <p:cViewPr varScale="1">
        <p:scale>
          <a:sx n="149" d="100"/>
          <a:sy n="149" d="100"/>
        </p:scale>
        <p:origin x="1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fmotorsports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dragbike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antapod.com/" TargetMode="External"/><Relationship Id="rId5" Type="http://schemas.openxmlformats.org/officeDocument/2006/relationships/hyperlink" Target="http://www.eurodragster.com/" TargetMode="External"/><Relationship Id="rId4" Type="http://schemas.openxmlformats.org/officeDocument/2006/relationships/hyperlink" Target="http://www.nhra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hugo90/3948666083/in/photostrea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flickr.com/photos/stephenmellentine/8501397033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Nitromethane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://www.sdrfabrications.co.uk/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://www.jwhtanks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://www.afbmotorcycles.co.uk/" TargetMode="External"/><Relationship Id="rId4" Type="http://schemas.openxmlformats.org/officeDocument/2006/relationships/hyperlink" Target="http://www.zodiac.nl/" TargetMode="Externa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13DCD-0105-88FA-8633-052759810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9859" y="956904"/>
            <a:ext cx="4798142" cy="2119313"/>
          </a:xfrm>
        </p:spPr>
        <p:txBody>
          <a:bodyPr>
            <a:noAutofit/>
          </a:bodyPr>
          <a:lstStyle/>
          <a:p>
            <a:r>
              <a:rPr lang="en-US" sz="7200" dirty="0"/>
              <a:t>Team </a:t>
            </a:r>
            <a:r>
              <a:rPr lang="en-US" sz="7200" dirty="0" err="1"/>
              <a:t>donk</a:t>
            </a:r>
            <a:endParaRPr lang="en-US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10359-441F-FAFA-7607-F5E61062E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9861" y="3789773"/>
            <a:ext cx="4798140" cy="1793053"/>
          </a:xfrm>
        </p:spPr>
        <p:txBody>
          <a:bodyPr>
            <a:normAutofit/>
          </a:bodyPr>
          <a:lstStyle/>
          <a:p>
            <a:r>
              <a:rPr lang="en-US" sz="4800" dirty="0"/>
              <a:t>Nitro V-Twin drag racing</a:t>
            </a:r>
          </a:p>
        </p:txBody>
      </p:sp>
      <p:pic>
        <p:nvPicPr>
          <p:cNvPr id="8" name="Picture 7" descr="A logo of a dog with sunglasses and text&#10;&#10;Description automatically generated">
            <a:extLst>
              <a:ext uri="{FF2B5EF4-FFF2-40B4-BE49-F238E27FC236}">
                <a16:creationId xmlns:a16="http://schemas.microsoft.com/office/drawing/2014/main" id="{EC7DF52E-2582-3EA9-A0B4-DD490973F3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4" r="1654" b="1"/>
          <a:stretch/>
        </p:blipFill>
        <p:spPr>
          <a:xfrm>
            <a:off x="633999" y="636640"/>
            <a:ext cx="5462001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9231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ogo of a dog with sunglasses and text&#10;&#10;Description automatically generated">
            <a:extLst>
              <a:ext uri="{FF2B5EF4-FFF2-40B4-BE49-F238E27FC236}">
                <a16:creationId xmlns:a16="http://schemas.microsoft.com/office/drawing/2014/main" id="{718E924E-B1A9-E5DB-6808-CDF837D1A2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</a:blip>
          <a:srcRect t="27732" b="16018"/>
          <a:stretch/>
        </p:blipFill>
        <p:spPr>
          <a:xfrm>
            <a:off x="107024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D26562-D32E-AC47-9937-A4D4CBABA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92125"/>
            <a:ext cx="5979234" cy="1141379"/>
          </a:xfrm>
        </p:spPr>
        <p:txBody>
          <a:bodyPr>
            <a:normAutofit/>
          </a:bodyPr>
          <a:lstStyle/>
          <a:p>
            <a:r>
              <a:rPr lang="en-US" dirty="0"/>
              <a:t>Further info &amp; 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9A788-47F1-986D-9649-76F5C1ED0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525619"/>
            <a:ext cx="9905998" cy="42655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Follow Donk’s Racing Team at </a:t>
            </a:r>
            <a:r>
              <a:rPr lang="en-US" sz="2400" b="1" dirty="0" err="1"/>
              <a:t>facebook.com</a:t>
            </a:r>
            <a:r>
              <a:rPr lang="en-US" sz="2400" b="1" dirty="0"/>
              <a:t>/</a:t>
            </a:r>
            <a:r>
              <a:rPr lang="en-US" sz="2400" b="1" dirty="0" err="1"/>
              <a:t>nitrodonk</a:t>
            </a:r>
            <a:endParaRPr lang="en-US" sz="2400" b="1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References</a:t>
            </a:r>
          </a:p>
          <a:p>
            <a:pPr>
              <a:lnSpc>
                <a:spcPct val="90000"/>
              </a:lnSpc>
            </a:pPr>
            <a:r>
              <a:rPr lang="en-US" sz="1300" dirty="0">
                <a:hlinkClick r:id="rId4"/>
              </a:rPr>
              <a:t>www.nhra.com</a:t>
            </a:r>
            <a:endParaRPr lang="en-US" sz="1300" dirty="0"/>
          </a:p>
          <a:p>
            <a:pPr>
              <a:lnSpc>
                <a:spcPct val="90000"/>
              </a:lnSpc>
            </a:pPr>
            <a:r>
              <a:rPr lang="en-US" sz="1300" dirty="0">
                <a:hlinkClick r:id="rId5"/>
              </a:rPr>
              <a:t>www.eurodragster.com</a:t>
            </a:r>
            <a:endParaRPr lang="en-US" sz="1300" dirty="0"/>
          </a:p>
          <a:p>
            <a:pPr>
              <a:lnSpc>
                <a:spcPct val="90000"/>
              </a:lnSpc>
            </a:pPr>
            <a:r>
              <a:rPr lang="en-US" sz="1300" dirty="0">
                <a:hlinkClick r:id="rId6"/>
              </a:rPr>
              <a:t>www.santapod.com</a:t>
            </a:r>
            <a:endParaRPr lang="en-US" sz="1300" dirty="0"/>
          </a:p>
          <a:p>
            <a:pPr>
              <a:lnSpc>
                <a:spcPct val="90000"/>
              </a:lnSpc>
            </a:pPr>
            <a:r>
              <a:rPr lang="en-US" sz="1300" dirty="0">
                <a:hlinkClick r:id="rId7"/>
              </a:rPr>
              <a:t>www.dragbike.com</a:t>
            </a:r>
            <a:endParaRPr lang="en-US" sz="1300" dirty="0"/>
          </a:p>
          <a:p>
            <a:pPr>
              <a:lnSpc>
                <a:spcPct val="90000"/>
              </a:lnSpc>
            </a:pPr>
            <a:r>
              <a:rPr lang="en-US" sz="1300" dirty="0">
                <a:hlinkClick r:id="rId8"/>
              </a:rPr>
              <a:t>www.rfmotorsports.com</a:t>
            </a:r>
            <a:endParaRPr lang="en-US" sz="1300" dirty="0"/>
          </a:p>
          <a:p>
            <a:pPr>
              <a:lnSpc>
                <a:spcPct val="90000"/>
              </a:lnSpc>
            </a:pPr>
            <a:r>
              <a:rPr lang="en-US" sz="1300" dirty="0"/>
              <a:t>*To set an official record prior to 2019, the time or speed was required to be ‘backed up’ by running within 1% of that time or speed during the same event. Therefore, some elapsed times or speeds achieved prior to 2019 may have been quicker or faster, but were not backed up.</a:t>
            </a:r>
          </a:p>
          <a:p>
            <a:pPr>
              <a:lnSpc>
                <a:spcPct val="90000"/>
              </a:lnSpc>
            </a:pPr>
            <a:endParaRPr lang="en-US" sz="1300" dirty="0"/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998956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F2632-E026-C527-6BBF-81133FA58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233362"/>
            <a:ext cx="6743767" cy="1104900"/>
          </a:xfrm>
        </p:spPr>
        <p:txBody>
          <a:bodyPr>
            <a:normAutofit/>
          </a:bodyPr>
          <a:lstStyle/>
          <a:p>
            <a:r>
              <a:rPr lang="en-US" dirty="0"/>
              <a:t>Drag racing history</a:t>
            </a:r>
          </a:p>
        </p:txBody>
      </p:sp>
      <p:pic>
        <p:nvPicPr>
          <p:cNvPr id="5" name="Picture 4" descr="A person lying on the ground next to a car&#10;&#10;Description automatically generated">
            <a:extLst>
              <a:ext uri="{FF2B5EF4-FFF2-40B4-BE49-F238E27FC236}">
                <a16:creationId xmlns:a16="http://schemas.microsoft.com/office/drawing/2014/main" id="{D3E0B13A-9B16-61CA-13B1-9EF122819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7673" r="31610" b="-2"/>
          <a:stretch/>
        </p:blipFill>
        <p:spPr>
          <a:xfrm>
            <a:off x="257590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0982C-B524-5305-8D71-A6C2F5EDB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643" y="1895474"/>
            <a:ext cx="7046844" cy="417671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Drag racing became popular in the 1930s &amp; 1940s with timed races being held in the dry lakes of southern California.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first official drag strip was at </a:t>
            </a:r>
            <a:r>
              <a:rPr lang="en-US" sz="2400" dirty="0" err="1"/>
              <a:t>santa</a:t>
            </a:r>
            <a:r>
              <a:rPr lang="en-US" sz="2400" dirty="0"/>
              <a:t> ana in California, later known as the ‘</a:t>
            </a:r>
            <a:r>
              <a:rPr lang="en-US" sz="2400" dirty="0" err="1"/>
              <a:t>santa</a:t>
            </a:r>
            <a:r>
              <a:rPr lang="en-US" sz="2400" dirty="0"/>
              <a:t> ana drags’ it held the first commercial drag race on July 2</a:t>
            </a:r>
            <a:r>
              <a:rPr lang="en-US" sz="2400" baseline="30000" dirty="0"/>
              <a:t>nd</a:t>
            </a:r>
            <a:r>
              <a:rPr lang="en-US" sz="2400" dirty="0"/>
              <a:t> 1950.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worlds largest sanctioning body ‘the national hotrod association’ or ‘NHRA’ was founded by </a:t>
            </a:r>
            <a:r>
              <a:rPr lang="en-US" sz="2400" dirty="0" err="1"/>
              <a:t>wally</a:t>
            </a:r>
            <a:r>
              <a:rPr lang="en-US" sz="2400" dirty="0"/>
              <a:t> parks and held its first race in Pomona California in April 1953.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NHRA now boasts a 24 race professional tour across the USA, with attendances second only to NASCAR.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F1775-6674-5F0D-9E43-8B574280A921}"/>
              </a:ext>
            </a:extLst>
          </p:cNvPr>
          <p:cNvSpPr txBox="1"/>
          <p:nvPr/>
        </p:nvSpPr>
        <p:spPr>
          <a:xfrm>
            <a:off x="1197636" y="6657945"/>
            <a:ext cx="253947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flickr.com/photos/hugo90/3948666083/in/photostrea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84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6D219-B9BA-413B-9FC9-F494A697A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466" y="224359"/>
            <a:ext cx="6393115" cy="1108331"/>
          </a:xfrm>
        </p:spPr>
        <p:txBody>
          <a:bodyPr>
            <a:normAutofit/>
          </a:bodyPr>
          <a:lstStyle/>
          <a:p>
            <a:r>
              <a:rPr lang="en-US" dirty="0" err="1"/>
              <a:t>Uk</a:t>
            </a:r>
            <a:r>
              <a:rPr lang="en-US" dirty="0"/>
              <a:t> drag racing</a:t>
            </a:r>
          </a:p>
        </p:txBody>
      </p:sp>
      <p:pic>
        <p:nvPicPr>
          <p:cNvPr id="5" name="Picture 4" descr="A person on a dragster on a race track&#10;&#10;Description automatically generated">
            <a:extLst>
              <a:ext uri="{FF2B5EF4-FFF2-40B4-BE49-F238E27FC236}">
                <a16:creationId xmlns:a16="http://schemas.microsoft.com/office/drawing/2014/main" id="{E44D178E-F328-DB68-9B6F-885DE67F90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37" r="19492" b="5"/>
          <a:stretch/>
        </p:blipFill>
        <p:spPr>
          <a:xfrm>
            <a:off x="1010936" y="309822"/>
            <a:ext cx="3385967" cy="3030695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Picture 6" descr="A close-up of a grave stone&#10;&#10;Description automatically generated">
            <a:extLst>
              <a:ext uri="{FF2B5EF4-FFF2-40B4-BE49-F238E27FC236}">
                <a16:creationId xmlns:a16="http://schemas.microsoft.com/office/drawing/2014/main" id="{114F49F8-2C3E-D125-842E-B50A5192F8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51" r="5454" b="-3"/>
          <a:stretch/>
        </p:blipFill>
        <p:spPr>
          <a:xfrm>
            <a:off x="1007930" y="3429967"/>
            <a:ext cx="3385967" cy="3030695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B14D6-1FD6-D332-8E0C-B43BE5CB5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1651" y="1254868"/>
            <a:ext cx="6068182" cy="49618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Santa pod raceway became the first official drag strip in the </a:t>
            </a:r>
            <a:r>
              <a:rPr lang="en-US" dirty="0" err="1"/>
              <a:t>uk</a:t>
            </a:r>
            <a:r>
              <a:rPr lang="en-US" dirty="0"/>
              <a:t> in 1966 and is still regarded as the premier drag race facility in Europe.</a:t>
            </a:r>
          </a:p>
          <a:p>
            <a:pPr>
              <a:lnSpc>
                <a:spcPct val="90000"/>
              </a:lnSpc>
            </a:pPr>
            <a:r>
              <a:rPr lang="en-US" dirty="0"/>
              <a:t>The word ‘</a:t>
            </a:r>
            <a:r>
              <a:rPr lang="en-US" dirty="0" err="1"/>
              <a:t>santa</a:t>
            </a:r>
            <a:r>
              <a:rPr lang="en-US" dirty="0"/>
              <a:t>’ pays homage to </a:t>
            </a:r>
            <a:r>
              <a:rPr lang="en-US" dirty="0" err="1"/>
              <a:t>santa</a:t>
            </a:r>
            <a:r>
              <a:rPr lang="en-US" dirty="0"/>
              <a:t> ana in southern California and ‘pod’ to reflect the local village of </a:t>
            </a:r>
            <a:r>
              <a:rPr lang="en-US" dirty="0" err="1"/>
              <a:t>podington</a:t>
            </a:r>
            <a:r>
              <a:rPr lang="en-US" dirty="0"/>
              <a:t> in Bedfordshire.</a:t>
            </a:r>
          </a:p>
          <a:p>
            <a:pPr>
              <a:lnSpc>
                <a:spcPct val="90000"/>
              </a:lnSpc>
            </a:pPr>
            <a:r>
              <a:rPr lang="en-GB" b="0" i="0" dirty="0" err="1">
                <a:effectLst/>
                <a:cs typeface="Futura" panose="020B0602020204020303" pitchFamily="34" charset="-79"/>
              </a:rPr>
              <a:t>Podington</a:t>
            </a:r>
            <a:r>
              <a:rPr lang="en-GB" b="0" i="0" dirty="0">
                <a:effectLst/>
                <a:cs typeface="Futura" panose="020B0602020204020303" pitchFamily="34" charset="-79"/>
              </a:rPr>
              <a:t> Aerodrome was opened in 1942 to accommodate the United States Air Force, chiefly its 92nd Bombardment Group.</a:t>
            </a:r>
          </a:p>
          <a:p>
            <a:pPr>
              <a:lnSpc>
                <a:spcPct val="90000"/>
              </a:lnSpc>
            </a:pPr>
            <a:r>
              <a:rPr lang="en-US" dirty="0" err="1"/>
              <a:t>Competitiors</a:t>
            </a:r>
            <a:r>
              <a:rPr lang="en-US" dirty="0"/>
              <a:t> from countries such as Sweden, Norway, Hungary, Germany, Malta and many others regularly travel to the two sanctioned FIA tour events held in the </a:t>
            </a:r>
            <a:r>
              <a:rPr lang="en-US" dirty="0" err="1"/>
              <a:t>uk</a:t>
            </a:r>
            <a:r>
              <a:rPr lang="en-US" dirty="0"/>
              <a:t> every year.</a:t>
            </a:r>
          </a:p>
        </p:txBody>
      </p:sp>
    </p:spTree>
    <p:extLst>
      <p:ext uri="{BB962C8B-B14F-4D97-AF65-F5344CB8AC3E}">
        <p14:creationId xmlns:p14="http://schemas.microsoft.com/office/powerpoint/2010/main" val="394744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5FE0C-2B67-DD79-DB72-91762BBD6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137" y="381000"/>
            <a:ext cx="6132446" cy="16049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Drag racing classes</a:t>
            </a:r>
          </a:p>
        </p:txBody>
      </p:sp>
      <p:pic>
        <p:nvPicPr>
          <p:cNvPr id="5" name="Picture 4" descr="A person on a motorcycle making a wheelie&#10;&#10;Description automatically generated">
            <a:extLst>
              <a:ext uri="{FF2B5EF4-FFF2-40B4-BE49-F238E27FC236}">
                <a16:creationId xmlns:a16="http://schemas.microsoft.com/office/drawing/2014/main" id="{52C11DCC-0668-1944-C4C2-176F48F5BD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68" r="22929"/>
          <a:stretch/>
        </p:blipFill>
        <p:spPr>
          <a:xfrm>
            <a:off x="1180740" y="720348"/>
            <a:ext cx="3416888" cy="521877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0674D-2925-17EB-BA32-8C0437D96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137" y="1985963"/>
            <a:ext cx="6476588" cy="39531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There are dozens of classes that run over ¼ mile, 1000ft and 1/8 mile tracks.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Top Fuel cars and bikes are seen as the premier vehicles in the sport, running on nitromethane (nitro), or just ‘fuel’ as it’s largely known to the racers.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Team Donk fits into the ‘top fuel super-twin’ bracket, running two cylinders instead of 4 in a traditional top fuel bike, or 8 in a top fuel dragster.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644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E8B82-6EC4-1D1C-2873-AF7BB83E2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352425"/>
            <a:ext cx="3643674" cy="990600"/>
          </a:xfrm>
        </p:spPr>
        <p:txBody>
          <a:bodyPr>
            <a:normAutofit/>
          </a:bodyPr>
          <a:lstStyle/>
          <a:p>
            <a:r>
              <a:rPr lang="en-US" sz="2800" dirty="0"/>
              <a:t>Top fuel dragster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30640-23D3-6EA9-0D41-BBA55A729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1266423"/>
            <a:ext cx="3643674" cy="5239152"/>
          </a:xfrm>
        </p:spPr>
        <p:txBody>
          <a:bodyPr anchor="t"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Seen as the top of the tree in drag racing, estimated to produce in the region of 12,000 bhp.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500 cubic inch supercharged V8 hemi, made from billet aluminum.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1.2 - 1.5 gallons of nitro consumed per second under power.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0-100 mph in 0.7- 0.8 seconds.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Current world record elapsed time (1000ft) – 3.62 seconds (Sept 2019).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Current world record speed (1000ft) – 338.94mph (Nov 2022).</a:t>
            </a:r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5" name="Picture 4" descr="A race car on a track with a crowd watching&#10;&#10;Description automatically generated">
            <a:extLst>
              <a:ext uri="{FF2B5EF4-FFF2-40B4-BE49-F238E27FC236}">
                <a16:creationId xmlns:a16="http://schemas.microsoft.com/office/drawing/2014/main" id="{6868991B-D7B8-1D14-C806-AC254A59C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30994" y="960553"/>
            <a:ext cx="6916633" cy="4616852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312B89-F8FE-10AE-543C-D1956FC64CF7}"/>
              </a:ext>
            </a:extLst>
          </p:cNvPr>
          <p:cNvSpPr txBox="1"/>
          <p:nvPr/>
        </p:nvSpPr>
        <p:spPr>
          <a:xfrm>
            <a:off x="8674726" y="5377350"/>
            <a:ext cx="28729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flickr.com/photos/stephenmellentine/8501397033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83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50EBC-8BEB-C3D6-6806-B267805E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704" y="145035"/>
            <a:ext cx="4119226" cy="1066800"/>
          </a:xfrm>
        </p:spPr>
        <p:txBody>
          <a:bodyPr>
            <a:normAutofit/>
          </a:bodyPr>
          <a:lstStyle/>
          <a:p>
            <a:r>
              <a:rPr lang="en-US" sz="2800" dirty="0"/>
              <a:t>Top fuel super-twin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C046D6-49D2-B192-71A6-607B9FC1E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" y="487680"/>
            <a:ext cx="4119226" cy="625861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Many variations of twin cylinder engine, from 45 up to 90 degree angle V-twins with parallel twin combinations beginning to emerge.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Up to 3200cc (198ci) naturally aspirated combinations alongside up to 2000cc (183ci) supercharged power plants fueled by nitromethane.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Estimated horsepower around 1000bhp using up to 99% nitro and 1% methanol.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Current world record* (1/4 mile) elapsed time – 5.99 seconds (may 2022)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Current world record *(1/4 mile) speed – 237.75 MPH (Feb 2020)</a:t>
            </a:r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  <p:pic>
        <p:nvPicPr>
          <p:cNvPr id="4" name="Picture 3" descr="A person riding a motorcycle on a track&#10;&#10;Description automatically generated">
            <a:extLst>
              <a:ext uri="{FF2B5EF4-FFF2-40B4-BE49-F238E27FC236}">
                <a16:creationId xmlns:a16="http://schemas.microsoft.com/office/drawing/2014/main" id="{07579A73-6AA1-B19E-E93D-751831306E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020" b="-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06244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E2CAC-0E19-C14E-F73C-33346328A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33" y="214009"/>
            <a:ext cx="6573685" cy="976009"/>
          </a:xfrm>
        </p:spPr>
        <p:txBody>
          <a:bodyPr>
            <a:normAutofit/>
          </a:bodyPr>
          <a:lstStyle/>
          <a:p>
            <a:r>
              <a:rPr lang="en-US" dirty="0"/>
              <a:t>Nitro is not your friend!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CA97F-DE04-544B-12BE-5278E7872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633" y="1213527"/>
            <a:ext cx="6875243" cy="5430464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An engine burning nitro can produce up to 2.4 times more power than burning petrol, partly due to nitro containing oxygen within its molecular structure.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Regular petrol requires approx. 14.7kgs of air (containing 21% oxygen) to burn 1kg of fuel. Nitro can burn 1kg of fuel with just 1.7kgs of air, allowing up to 7.6 times more fuel to be burned, thus vesting increasing power output.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Nitro engines require considerable adjustment for every ¼ mile run to adapt to track and atmospheric conditions. Adjustments include timing curve, clutch weight, clutch application, gear ratios, fuel percentage, fuel management.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To hold nitro in the </a:t>
            </a:r>
            <a:r>
              <a:rPr lang="en-US" sz="1800" dirty="0" err="1"/>
              <a:t>uk</a:t>
            </a:r>
            <a:r>
              <a:rPr lang="en-US" sz="1800" dirty="0"/>
              <a:t>, you must apply for an </a:t>
            </a:r>
            <a:r>
              <a:rPr lang="en-US" sz="1800" dirty="0" err="1"/>
              <a:t>epp</a:t>
            </a:r>
            <a:r>
              <a:rPr lang="en-US" sz="1800" dirty="0"/>
              <a:t> (explosive precursor &amp; poisons license) due to the explosive mature of the fuel.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The chemical formula for nitromethane is </a:t>
            </a:r>
            <a:r>
              <a:rPr lang="en-GB" sz="1800" b="0" i="0" dirty="0">
                <a:effectLst/>
              </a:rPr>
              <a:t>CH</a:t>
            </a:r>
            <a:r>
              <a:rPr lang="en-GB" sz="1800" b="0" i="0" baseline="-25000" dirty="0">
                <a:effectLst/>
              </a:rPr>
              <a:t>3</a:t>
            </a:r>
            <a:r>
              <a:rPr lang="en-GB" sz="1800" b="0" i="0" dirty="0">
                <a:effectLst/>
              </a:rPr>
              <a:t>NO</a:t>
            </a:r>
            <a:r>
              <a:rPr lang="en-GB" sz="1800" b="0" i="0" baseline="-25000" dirty="0">
                <a:effectLst/>
              </a:rPr>
              <a:t>2</a:t>
            </a:r>
            <a:endParaRPr lang="en-US" sz="1800" dirty="0"/>
          </a:p>
        </p:txBody>
      </p:sp>
      <p:pic>
        <p:nvPicPr>
          <p:cNvPr id="6" name="Picture 5" descr="A person on a motorcycle on fire&#10;&#10;Description automatically generated">
            <a:extLst>
              <a:ext uri="{FF2B5EF4-FFF2-40B4-BE49-F238E27FC236}">
                <a16:creationId xmlns:a16="http://schemas.microsoft.com/office/drawing/2014/main" id="{0713F0EA-A8C2-3F87-B40A-34462E70E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839" y="2150508"/>
            <a:ext cx="3976788" cy="2236943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150AAC-E09F-BFEE-2C62-5391EE4DA6FA}"/>
              </a:ext>
            </a:extLst>
          </p:cNvPr>
          <p:cNvSpPr txBox="1"/>
          <p:nvPr/>
        </p:nvSpPr>
        <p:spPr>
          <a:xfrm>
            <a:off x="4232366" y="35530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 red and white diamond with black and white symbols&#10;&#10;Description automatically generated">
            <a:extLst>
              <a:ext uri="{FF2B5EF4-FFF2-40B4-BE49-F238E27FC236}">
                <a16:creationId xmlns:a16="http://schemas.microsoft.com/office/drawing/2014/main" id="{EF6602D1-AD43-56A4-A040-515B835E9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62536" y="237518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08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D638-124A-7F59-035D-869A46DF1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89" y="317770"/>
            <a:ext cx="3868577" cy="1131651"/>
          </a:xfrm>
        </p:spPr>
        <p:txBody>
          <a:bodyPr>
            <a:normAutofit/>
          </a:bodyPr>
          <a:lstStyle/>
          <a:p>
            <a:r>
              <a:rPr lang="en-US" sz="2800" dirty="0"/>
              <a:t>Donk Racing 2024 and beyond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A1AB3-85EA-C031-4576-60A4F7204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837" y="1371601"/>
            <a:ext cx="4061882" cy="53404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New bike ready to complete testing October 2024 with a view to entering 2025 FIM European Drag Bike Championships.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196 cubic inch </a:t>
            </a:r>
            <a:r>
              <a:rPr lang="en-US" sz="1600" dirty="0" err="1"/>
              <a:t>hawaya</a:t>
            </a:r>
            <a:r>
              <a:rPr lang="en-US" sz="1600" dirty="0"/>
              <a:t> racing engine.</a:t>
            </a:r>
          </a:p>
          <a:p>
            <a:pPr>
              <a:lnSpc>
                <a:spcPct val="90000"/>
              </a:lnSpc>
            </a:pPr>
            <a:r>
              <a:rPr lang="en-US" sz="1600" dirty="0" err="1"/>
              <a:t>Bentec</a:t>
            </a:r>
            <a:r>
              <a:rPr lang="en-US" sz="1600" dirty="0"/>
              <a:t> clutch with 5 inch primary belt and 2 speed </a:t>
            </a:r>
            <a:r>
              <a:rPr lang="en-US" sz="1600" dirty="0" err="1"/>
              <a:t>owens</a:t>
            </a:r>
            <a:r>
              <a:rPr lang="en-US" sz="1600" dirty="0"/>
              <a:t> gearbox.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Bespoke chromoly chassis designed and engineered by al smith engineering.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Crew Chief &amp; Tuner: Frank </a:t>
            </a:r>
            <a:r>
              <a:rPr lang="en-US" sz="1600" dirty="0" err="1"/>
              <a:t>Brachvogel</a:t>
            </a:r>
            <a:r>
              <a:rPr lang="en-US" sz="16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Rider: Shawn Rodman.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Lead Mechanic: Ashley </a:t>
            </a:r>
            <a:r>
              <a:rPr lang="en-US" sz="1600" dirty="0" err="1"/>
              <a:t>Burcombe</a:t>
            </a:r>
            <a:r>
              <a:rPr lang="en-US" sz="16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Crew: Ben Mace, Nick Saunders &amp; Karen Watson.</a:t>
            </a:r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9" name="Picture 8" descr="A person riding a motorcycle&#10;&#10;Description automatically generated">
            <a:extLst>
              <a:ext uri="{FF2B5EF4-FFF2-40B4-BE49-F238E27FC236}">
                <a16:creationId xmlns:a16="http://schemas.microsoft.com/office/drawing/2014/main" id="{3C59D3D7-AD10-357C-F7BA-3F56DCB6CC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" r="11965" b="-2"/>
          <a:stretch/>
        </p:blipFill>
        <p:spPr>
          <a:xfrm>
            <a:off x="4630994" y="645106"/>
            <a:ext cx="6916633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726989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62E61-1AC1-3BD5-800A-1A59EDA4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49252"/>
            <a:ext cx="9905998" cy="817548"/>
          </a:xfrm>
        </p:spPr>
        <p:txBody>
          <a:bodyPr/>
          <a:lstStyle/>
          <a:p>
            <a:r>
              <a:rPr lang="en-US" dirty="0"/>
              <a:t>Thank you to our loyal sponsors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B25B0-EA8A-7011-7F48-652D33185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54" y="1651996"/>
            <a:ext cx="8332149" cy="5658740"/>
          </a:xfrm>
        </p:spPr>
        <p:txBody>
          <a:bodyPr>
            <a:normAutofit fontScale="47500" lnSpcReduction="20000"/>
          </a:bodyPr>
          <a:lstStyle/>
          <a:p>
            <a:r>
              <a:rPr lang="en-US" sz="3600" b="1" dirty="0"/>
              <a:t>J W Hinchliffe (Tanks) Ltd</a:t>
            </a:r>
          </a:p>
          <a:p>
            <a:pPr lvl="1"/>
            <a:r>
              <a:rPr lang="en-US" sz="3600" dirty="0"/>
              <a:t>Nationwide fuel and oil tank services, including tank cleaning, decommissioning, inspection, installation and repair.</a:t>
            </a:r>
          </a:p>
          <a:p>
            <a:pPr lvl="1"/>
            <a:r>
              <a:rPr lang="en-US" sz="3600" dirty="0">
                <a:hlinkClick r:id="rId2"/>
              </a:rPr>
              <a:t>www.jwhtanks.co.uk</a:t>
            </a:r>
            <a:endParaRPr lang="en-US" sz="3600" dirty="0"/>
          </a:p>
          <a:p>
            <a:r>
              <a:rPr lang="en-US" sz="3600" b="1" dirty="0"/>
              <a:t>SDR </a:t>
            </a:r>
            <a:r>
              <a:rPr lang="en-US" sz="3600" b="1" dirty="0" err="1"/>
              <a:t>Fabriactions</a:t>
            </a:r>
            <a:r>
              <a:rPr lang="en-US" sz="3600" b="1" dirty="0"/>
              <a:t> LLP </a:t>
            </a:r>
          </a:p>
          <a:p>
            <a:pPr lvl="1"/>
            <a:r>
              <a:rPr lang="en-US" sz="3600" dirty="0"/>
              <a:t>Bespoke design, fabrication and installation of the highest quality steel, aluminum and stainless products. </a:t>
            </a:r>
          </a:p>
          <a:p>
            <a:pPr lvl="1"/>
            <a:r>
              <a:rPr lang="en-US" sz="3600" dirty="0">
                <a:hlinkClick r:id="rId3"/>
              </a:rPr>
              <a:t>www.sdrfabrications.co.uk</a:t>
            </a:r>
            <a:endParaRPr lang="en-US" sz="3600" dirty="0"/>
          </a:p>
          <a:p>
            <a:r>
              <a:rPr lang="en-US" sz="3600" b="1" dirty="0"/>
              <a:t>Zodiac International B.V </a:t>
            </a:r>
          </a:p>
          <a:p>
            <a:pPr lvl="1"/>
            <a:r>
              <a:rPr lang="en-US" sz="3600" dirty="0"/>
              <a:t>Designing, supplying and distributing the finest aftermarket parts for Harley Davidson motorcycles.</a:t>
            </a:r>
          </a:p>
          <a:p>
            <a:pPr lvl="1"/>
            <a:r>
              <a:rPr lang="en-US" sz="3600" dirty="0">
                <a:hlinkClick r:id="rId4"/>
              </a:rPr>
              <a:t>www.zodiac.nl</a:t>
            </a:r>
            <a:endParaRPr lang="en-US" sz="3600" dirty="0"/>
          </a:p>
          <a:p>
            <a:r>
              <a:rPr lang="en-US" sz="3600" b="1" dirty="0"/>
              <a:t>AFB Motorcycles</a:t>
            </a:r>
          </a:p>
          <a:p>
            <a:pPr lvl="1"/>
            <a:r>
              <a:rPr lang="en-US" sz="3600" dirty="0"/>
              <a:t>Somerset based Harley Davidson specialists, providing award winning custom bike builds, race parts, mot and servicing.</a:t>
            </a:r>
          </a:p>
          <a:p>
            <a:pPr lvl="1"/>
            <a:r>
              <a:rPr lang="en-US" sz="3600" dirty="0">
                <a:hlinkClick r:id="rId5"/>
              </a:rPr>
              <a:t>www.afbmotorcycles.co.uk</a:t>
            </a:r>
            <a:endParaRPr lang="en-US" sz="3600" dirty="0"/>
          </a:p>
          <a:p>
            <a:pPr marL="457200" lvl="1" indent="0">
              <a:buNone/>
            </a:pPr>
            <a:endParaRPr lang="en-US" sz="2300" dirty="0"/>
          </a:p>
          <a:p>
            <a:pPr marL="457200" lvl="1" indent="0">
              <a:buNone/>
            </a:pPr>
            <a:r>
              <a:rPr lang="en-US" sz="2000" b="1" dirty="0"/>
              <a:t>Sponsorship opportunities are available – speak to the team this evening or message nick via the </a:t>
            </a:r>
            <a:r>
              <a:rPr lang="en-US" sz="2000" b="1" dirty="0" err="1"/>
              <a:t>facebook</a:t>
            </a:r>
            <a:r>
              <a:rPr lang="en-US" sz="2000" b="1" dirty="0"/>
              <a:t> page.</a:t>
            </a:r>
            <a:endParaRPr lang="en-US" sz="2300" b="1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15" name="Picture 14" descr="A black and blue logo&#10;&#10;Description automatically generated">
            <a:extLst>
              <a:ext uri="{FF2B5EF4-FFF2-40B4-BE49-F238E27FC236}">
                <a16:creationId xmlns:a16="http://schemas.microsoft.com/office/drawing/2014/main" id="{5C11699E-13A9-0763-600D-61DBA7444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64" y="1212227"/>
            <a:ext cx="3546021" cy="516223"/>
          </a:xfrm>
          <a:prstGeom prst="rect">
            <a:avLst/>
          </a:prstGeom>
        </p:spPr>
      </p:pic>
      <p:pic>
        <p:nvPicPr>
          <p:cNvPr id="17" name="Picture 16" descr="A blue and white logo&#10;&#10;Description automatically generated">
            <a:extLst>
              <a:ext uri="{FF2B5EF4-FFF2-40B4-BE49-F238E27FC236}">
                <a16:creationId xmlns:a16="http://schemas.microsoft.com/office/drawing/2014/main" id="{DD4219E8-5728-DD28-CC43-EBAF751C8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2105" y="2434435"/>
            <a:ext cx="3169780" cy="832248"/>
          </a:xfrm>
          <a:prstGeom prst="rect">
            <a:avLst/>
          </a:prstGeom>
        </p:spPr>
      </p:pic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DD3068A8-4BCF-009F-27A8-18495C0E9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5605" y="3690338"/>
            <a:ext cx="2566280" cy="10558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6E3C8E-1954-C441-FC4E-88CBC08BFB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5864" y="5186464"/>
            <a:ext cx="4024234" cy="74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268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881</TotalTime>
  <Words>993</Words>
  <Application>Microsoft Macintosh PowerPoint</Application>
  <PresentationFormat>Widescreen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Futura</vt:lpstr>
      <vt:lpstr>Mesh</vt:lpstr>
      <vt:lpstr>Team donk</vt:lpstr>
      <vt:lpstr>Drag racing history</vt:lpstr>
      <vt:lpstr>Uk drag racing</vt:lpstr>
      <vt:lpstr>Drag racing classes</vt:lpstr>
      <vt:lpstr>Top fuel dragster</vt:lpstr>
      <vt:lpstr>Top fuel super-twin</vt:lpstr>
      <vt:lpstr>Nitro is not your friend!</vt:lpstr>
      <vt:lpstr>Donk Racing 2024 and beyond</vt:lpstr>
      <vt:lpstr>Thank you to our loyal sponsors</vt:lpstr>
      <vt:lpstr>Further info &amp;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Nick Saunders</dc:creator>
  <cp:lastModifiedBy>Nick Saunders</cp:lastModifiedBy>
  <cp:revision>12</cp:revision>
  <dcterms:created xsi:type="dcterms:W3CDTF">2024-08-25T14:09:40Z</dcterms:created>
  <dcterms:modified xsi:type="dcterms:W3CDTF">2024-09-11T07:37:20Z</dcterms:modified>
</cp:coreProperties>
</file>